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0"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3" d="100"/>
          <a:sy n="93" d="100"/>
        </p:scale>
        <p:origin x="-50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EA7E85-015C-42CB-B7B1-1C992A6CB5B0}" type="datetimeFigureOut">
              <a:rPr lang="en-US" smtClean="0"/>
              <a:t>6/29/2020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EA7E85-015C-42CB-B7B1-1C992A6CB5B0}" type="datetimeFigureOut">
              <a:rPr lang="en-US" smtClean="0"/>
              <a:t>6/29/2020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A7E85-015C-42CB-B7B1-1C992A6CB5B0}" type="datetimeFigureOut">
              <a:rPr lang="en-US" smtClean="0"/>
              <a:t>6/29/2020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EA7E85-015C-42CB-B7B1-1C992A6CB5B0}" type="datetimeFigureOut">
              <a:rPr lang="en-US" smtClean="0"/>
              <a:t>6/29/2020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EA7E85-015C-42CB-B7B1-1C992A6CB5B0}" type="datetimeFigureOut">
              <a:rPr lang="en-US" smtClean="0"/>
              <a:t>6/29/2020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EA7E85-015C-42CB-B7B1-1C992A6CB5B0}" type="datetimeFigureOut">
              <a:rPr lang="en-US" smtClean="0"/>
              <a:t>6/29/2020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A7E85-015C-42CB-B7B1-1C992A6CB5B0}" type="datetimeFigureOut">
              <a:rPr lang="en-US" smtClean="0"/>
              <a:t>6/29/2020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A7E85-015C-42CB-B7B1-1C992A6CB5B0}" type="datetimeFigureOut">
              <a:rPr lang="en-US" smtClean="0"/>
              <a:t>6/29/2020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A7E85-015C-42CB-B7B1-1C992A6CB5B0}" type="datetimeFigureOut">
              <a:rPr lang="en-US" smtClean="0"/>
              <a:t>6/29/2020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EA7E85-015C-42CB-B7B1-1C992A6CB5B0}" type="datetimeFigureOut">
              <a:rPr lang="en-US" smtClean="0"/>
              <a:t>6/29/2020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EA7E85-015C-42CB-B7B1-1C992A6CB5B0}" type="datetimeFigureOut">
              <a:rPr lang="en-US" smtClean="0"/>
              <a:t>6/29/2020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F0B23-D5AF-4A8E-B1D8-E4D2307C00C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EA7E85-015C-42CB-B7B1-1C992A6CB5B0}" type="datetimeFigureOut">
              <a:rPr lang="en-US" smtClean="0"/>
              <a:t>6/29/2020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8F0B23-D5AF-4A8E-B1D8-E4D2307C00C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t-qRm5lOKGU"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i3CEE9xKKZc"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sxYvbtE4Yb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sp>
        <p:nvSpPr>
          <p:cNvPr id="4" name="TextBox 3"/>
          <p:cNvSpPr txBox="1"/>
          <p:nvPr/>
        </p:nvSpPr>
        <p:spPr>
          <a:xfrm>
            <a:off x="500034" y="785794"/>
            <a:ext cx="8484690" cy="923330"/>
          </a:xfrm>
          <a:prstGeom prst="rect">
            <a:avLst/>
          </a:prstGeom>
          <a:noFill/>
        </p:spPr>
        <p:txBody>
          <a:bodyPr wrap="square" rtlCol="0">
            <a:spAutoFit/>
          </a:bodyPr>
          <a:lstStyle/>
          <a:p>
            <a:pPr algn="ctr"/>
            <a:r>
              <a:rPr lang="en-GB" sz="5400" dirty="0" smtClean="0"/>
              <a:t>Today’s assembly is about</a:t>
            </a:r>
            <a:endParaRPr lang="en-GB" sz="5400" dirty="0"/>
          </a:p>
        </p:txBody>
      </p:sp>
      <p:pic>
        <p:nvPicPr>
          <p:cNvPr id="1026" name="Picture 2"/>
          <p:cNvPicPr>
            <a:picLocks noChangeAspect="1" noChangeArrowheads="1"/>
          </p:cNvPicPr>
          <p:nvPr/>
        </p:nvPicPr>
        <p:blipFill>
          <a:blip r:embed="rId2"/>
          <a:srcRect/>
          <a:stretch>
            <a:fillRect/>
          </a:stretch>
        </p:blipFill>
        <p:spPr bwMode="auto">
          <a:xfrm>
            <a:off x="642910" y="2071678"/>
            <a:ext cx="3619010" cy="2357454"/>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4286247" y="2071678"/>
            <a:ext cx="4459281" cy="2357454"/>
          </a:xfrm>
          <a:prstGeom prst="rect">
            <a:avLst/>
          </a:prstGeom>
          <a:noFill/>
          <a:ln w="9525">
            <a:noFill/>
            <a:miter lim="800000"/>
            <a:headEnd/>
            <a:tailEnd/>
          </a:ln>
          <a:effectLst/>
        </p:spPr>
      </p:pic>
      <p:sp>
        <p:nvSpPr>
          <p:cNvPr id="7" name="TextBox 6"/>
          <p:cNvSpPr txBox="1"/>
          <p:nvPr/>
        </p:nvSpPr>
        <p:spPr>
          <a:xfrm>
            <a:off x="2714612" y="5143512"/>
            <a:ext cx="3394327" cy="1200329"/>
          </a:xfrm>
          <a:prstGeom prst="rect">
            <a:avLst/>
          </a:prstGeom>
          <a:noFill/>
        </p:spPr>
        <p:txBody>
          <a:bodyPr wrap="none" rtlCol="0">
            <a:spAutoFit/>
          </a:bodyPr>
          <a:lstStyle/>
          <a:p>
            <a:r>
              <a:rPr lang="en-GB" sz="7200" dirty="0" smtClean="0"/>
              <a:t>Patience</a:t>
            </a:r>
            <a:endParaRPr lang="en-GB" sz="7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285728"/>
            <a:ext cx="8229600" cy="6000792"/>
          </a:xfrm>
        </p:spPr>
        <p:txBody>
          <a:bodyPr>
            <a:normAutofit/>
          </a:bodyPr>
          <a:lstStyle/>
          <a:p>
            <a:pPr>
              <a:buNone/>
            </a:pPr>
            <a:r>
              <a:rPr lang="en-GB" sz="2200" dirty="0" smtClean="0"/>
              <a:t>Patience is one of those qualities that we all need to develop especially when times are tough, when people and governments are frustrating. Patience to wait for the right time, patience with each other and the patience to wait on God when things seem to be taking so long to sort themselves out. The Bible is filled with stories of people like Mary, David, Moses and Noah who had to wait for the right time, for God’s time.</a:t>
            </a:r>
          </a:p>
          <a:p>
            <a:pPr>
              <a:buNone/>
            </a:pPr>
            <a:endParaRPr lang="en-GB" sz="2200" dirty="0"/>
          </a:p>
          <a:p>
            <a:pPr>
              <a:buNone/>
            </a:pPr>
            <a:endParaRPr lang="en-GB" sz="2200" dirty="0" smtClean="0"/>
          </a:p>
          <a:p>
            <a:pPr>
              <a:buNone/>
            </a:pPr>
            <a:endParaRPr lang="en-GB" sz="2200" dirty="0"/>
          </a:p>
          <a:p>
            <a:pPr>
              <a:buNone/>
            </a:pPr>
            <a:endParaRPr lang="en-GB" sz="2200" dirty="0" smtClean="0"/>
          </a:p>
          <a:p>
            <a:pPr>
              <a:buNone/>
            </a:pPr>
            <a:endParaRPr lang="en-GB" sz="2200" dirty="0"/>
          </a:p>
          <a:p>
            <a:pPr>
              <a:buNone/>
            </a:pPr>
            <a:endParaRPr lang="en-GB" sz="2200" dirty="0" smtClean="0"/>
          </a:p>
          <a:p>
            <a:pPr>
              <a:buNone/>
            </a:pPr>
            <a:r>
              <a:rPr lang="en-GB" sz="2200" dirty="0" smtClean="0"/>
              <a:t> </a:t>
            </a:r>
            <a:endParaRPr lang="en-GB" sz="2800" i="1" dirty="0"/>
          </a:p>
        </p:txBody>
      </p:sp>
      <p:pic>
        <p:nvPicPr>
          <p:cNvPr id="2051" name="Picture 3"/>
          <p:cNvPicPr>
            <a:picLocks noChangeAspect="1" noChangeArrowheads="1"/>
          </p:cNvPicPr>
          <p:nvPr/>
        </p:nvPicPr>
        <p:blipFill>
          <a:blip r:embed="rId2"/>
          <a:srcRect/>
          <a:stretch>
            <a:fillRect/>
          </a:stretch>
        </p:blipFill>
        <p:spPr bwMode="auto">
          <a:xfrm>
            <a:off x="1928794" y="3357563"/>
            <a:ext cx="5357850" cy="28502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The story of Noah (Genesis 8 verses 6-13) </a:t>
            </a:r>
            <a:endParaRPr lang="en-GB" sz="3600" dirty="0"/>
          </a:p>
        </p:txBody>
      </p:sp>
      <p:pic>
        <p:nvPicPr>
          <p:cNvPr id="3074" name="Picture 2"/>
          <p:cNvPicPr>
            <a:picLocks noGrp="1" noChangeAspect="1" noChangeArrowheads="1"/>
          </p:cNvPicPr>
          <p:nvPr>
            <p:ph idx="1"/>
          </p:nvPr>
        </p:nvPicPr>
        <p:blipFill>
          <a:blip r:embed="rId2"/>
          <a:srcRect/>
          <a:stretch>
            <a:fillRect/>
          </a:stretch>
        </p:blipFill>
        <p:spPr bwMode="auto">
          <a:xfrm>
            <a:off x="1643042" y="1714488"/>
            <a:ext cx="5905518" cy="3357709"/>
          </a:xfrm>
          <a:prstGeom prst="rect">
            <a:avLst/>
          </a:prstGeom>
          <a:noFill/>
          <a:ln w="9525">
            <a:noFill/>
            <a:miter lim="800000"/>
            <a:headEnd/>
            <a:tailEnd/>
          </a:ln>
          <a:effectLst/>
        </p:spPr>
      </p:pic>
      <p:sp>
        <p:nvSpPr>
          <p:cNvPr id="5" name="Rectangle 4"/>
          <p:cNvSpPr/>
          <p:nvPr/>
        </p:nvSpPr>
        <p:spPr>
          <a:xfrm>
            <a:off x="2286000" y="5691157"/>
            <a:ext cx="4572000" cy="954107"/>
          </a:xfrm>
          <a:prstGeom prst="rect">
            <a:avLst/>
          </a:prstGeom>
        </p:spPr>
        <p:txBody>
          <a:bodyPr wrap="square">
            <a:spAutoFit/>
          </a:bodyPr>
          <a:lstStyle/>
          <a:p>
            <a:r>
              <a:rPr lang="en-GB" sz="2800" dirty="0" smtClean="0">
                <a:hlinkClick r:id="rId3"/>
              </a:rPr>
              <a:t>https://www.youtube.com/watch?v=t-qRm5lOKGU</a:t>
            </a:r>
            <a:endParaRPr lang="en-GB"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2071678"/>
            <a:ext cx="8229600" cy="4500594"/>
          </a:xfrm>
        </p:spPr>
        <p:txBody>
          <a:bodyPr>
            <a:normAutofit fontScale="92500" lnSpcReduction="20000"/>
          </a:bodyPr>
          <a:lstStyle/>
          <a:p>
            <a:pPr>
              <a:buNone/>
            </a:pPr>
            <a:r>
              <a:rPr lang="en-GB" sz="2400" dirty="0" smtClean="0"/>
              <a:t>I wonder what made Noah most frustrated?</a:t>
            </a:r>
          </a:p>
          <a:p>
            <a:pPr>
              <a:buNone/>
            </a:pPr>
            <a:endParaRPr lang="en-GB" sz="2400" dirty="0" smtClean="0"/>
          </a:p>
          <a:p>
            <a:pPr>
              <a:buNone/>
            </a:pPr>
            <a:r>
              <a:rPr lang="en-GB" sz="2400" dirty="0" smtClean="0"/>
              <a:t>I wonder what helped Noah to be patient? </a:t>
            </a:r>
          </a:p>
          <a:p>
            <a:pPr>
              <a:buNone/>
            </a:pPr>
            <a:endParaRPr lang="en-GB" sz="2400" dirty="0" smtClean="0"/>
          </a:p>
          <a:p>
            <a:pPr>
              <a:buNone/>
            </a:pPr>
            <a:r>
              <a:rPr lang="en-GB" sz="2400" dirty="0" smtClean="0"/>
              <a:t>If you had been in the ark, what would have made you impatient, and what would you have done about it?</a:t>
            </a:r>
          </a:p>
          <a:p>
            <a:pPr>
              <a:buNone/>
            </a:pPr>
            <a:endParaRPr lang="en-GB" sz="2400" dirty="0" smtClean="0"/>
          </a:p>
          <a:p>
            <a:pPr>
              <a:buNone/>
            </a:pPr>
            <a:r>
              <a:rPr lang="en-GB" sz="2400" dirty="0" smtClean="0"/>
              <a:t> I wonder… if you have to feel patient, or if you can choose to be patient? </a:t>
            </a:r>
          </a:p>
          <a:p>
            <a:pPr>
              <a:buNone/>
            </a:pPr>
            <a:endParaRPr lang="en-GB" sz="2400" dirty="0" smtClean="0"/>
          </a:p>
          <a:p>
            <a:pPr>
              <a:buNone/>
            </a:pPr>
            <a:r>
              <a:rPr lang="en-GB" sz="2400" dirty="0" smtClean="0"/>
              <a:t>I wonder how you cope when you need to be patient – maybe not cooped up in an ark, but maybe in a car on a long journey, or through lockdown? </a:t>
            </a:r>
            <a:endParaRPr lang="en-GB" sz="2400" dirty="0"/>
          </a:p>
        </p:txBody>
      </p:sp>
      <p:pic>
        <p:nvPicPr>
          <p:cNvPr id="6146" name="Picture 2"/>
          <p:cNvPicPr>
            <a:picLocks noChangeAspect="1" noChangeArrowheads="1"/>
          </p:cNvPicPr>
          <p:nvPr/>
        </p:nvPicPr>
        <p:blipFill>
          <a:blip r:embed="rId2"/>
          <a:srcRect/>
          <a:stretch>
            <a:fillRect/>
          </a:stretch>
        </p:blipFill>
        <p:spPr bwMode="auto">
          <a:xfrm>
            <a:off x="2643174" y="142852"/>
            <a:ext cx="3857652" cy="192882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a:blip r:embed="rId2"/>
          <a:srcRect/>
          <a:stretch>
            <a:fillRect/>
          </a:stretch>
        </p:blipFill>
        <p:spPr bwMode="auto">
          <a:xfrm>
            <a:off x="1357290" y="214290"/>
            <a:ext cx="6429420" cy="3367792"/>
          </a:xfrm>
          <a:prstGeom prst="rect">
            <a:avLst/>
          </a:prstGeom>
          <a:noFill/>
          <a:ln w="9525">
            <a:noFill/>
            <a:miter lim="800000"/>
            <a:headEnd/>
            <a:tailEnd/>
          </a:ln>
          <a:effectLst/>
        </p:spPr>
      </p:pic>
      <p:sp>
        <p:nvSpPr>
          <p:cNvPr id="5" name="TextBox 4"/>
          <p:cNvSpPr txBox="1"/>
          <p:nvPr/>
        </p:nvSpPr>
        <p:spPr>
          <a:xfrm>
            <a:off x="142844" y="4286256"/>
            <a:ext cx="9001157" cy="2308324"/>
          </a:xfrm>
          <a:prstGeom prst="rect">
            <a:avLst/>
          </a:prstGeom>
          <a:noFill/>
        </p:spPr>
        <p:txBody>
          <a:bodyPr wrap="square" rtlCol="0">
            <a:spAutoFit/>
          </a:bodyPr>
          <a:lstStyle/>
          <a:p>
            <a:r>
              <a:rPr lang="en-GB" sz="3600" dirty="0" smtClean="0"/>
              <a:t>Have you seen pictures like this in people’s windows?</a:t>
            </a:r>
          </a:p>
          <a:p>
            <a:r>
              <a:rPr lang="en-GB" sz="3600" dirty="0" smtClean="0"/>
              <a:t>Why do you think a rainbow was chosen as a symbol at this time?</a:t>
            </a:r>
            <a:endParaRPr lang="en-GB" sz="3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01080" cy="1143000"/>
          </a:xfrm>
        </p:spPr>
        <p:txBody>
          <a:bodyPr>
            <a:normAutofit/>
          </a:bodyPr>
          <a:lstStyle/>
          <a:p>
            <a:r>
              <a:rPr lang="en-GB" sz="3200" dirty="0" smtClean="0">
                <a:hlinkClick r:id="rId2"/>
              </a:rPr>
              <a:t>https://www.youtube.com/watch?v=i3CEE9xKKZc</a:t>
            </a:r>
            <a:endParaRPr lang="en-GB" sz="3200" dirty="0"/>
          </a:p>
        </p:txBody>
      </p:sp>
      <p:pic>
        <p:nvPicPr>
          <p:cNvPr id="5122" name="Picture 2"/>
          <p:cNvPicPr>
            <a:picLocks noGrp="1" noChangeAspect="1" noChangeArrowheads="1"/>
          </p:cNvPicPr>
          <p:nvPr>
            <p:ph idx="1"/>
          </p:nvPr>
        </p:nvPicPr>
        <p:blipFill>
          <a:blip r:embed="rId3"/>
          <a:srcRect/>
          <a:stretch>
            <a:fillRect/>
          </a:stretch>
        </p:blipFill>
        <p:spPr bwMode="auto">
          <a:xfrm>
            <a:off x="1428728" y="1285860"/>
            <a:ext cx="6305550" cy="3657600"/>
          </a:xfrm>
          <a:prstGeom prst="rect">
            <a:avLst/>
          </a:prstGeom>
          <a:noFill/>
          <a:ln w="9525">
            <a:noFill/>
            <a:miter lim="800000"/>
            <a:headEnd/>
            <a:tailEnd/>
          </a:ln>
          <a:effectLst/>
        </p:spPr>
      </p:pic>
      <p:sp>
        <p:nvSpPr>
          <p:cNvPr id="5" name="TextBox 4"/>
          <p:cNvSpPr txBox="1"/>
          <p:nvPr/>
        </p:nvSpPr>
        <p:spPr>
          <a:xfrm>
            <a:off x="142844" y="5286388"/>
            <a:ext cx="8858312" cy="1384995"/>
          </a:xfrm>
          <a:prstGeom prst="rect">
            <a:avLst/>
          </a:prstGeom>
          <a:noFill/>
        </p:spPr>
        <p:txBody>
          <a:bodyPr wrap="square" rtlCol="0">
            <a:spAutoFit/>
          </a:bodyPr>
          <a:lstStyle/>
          <a:p>
            <a:r>
              <a:rPr lang="en-GB" sz="2800" dirty="0" smtClean="0"/>
              <a:t>It took 6 weeks to make a 1 minute Wallace and </a:t>
            </a:r>
            <a:r>
              <a:rPr lang="en-GB" sz="2800" dirty="0" err="1" smtClean="0"/>
              <a:t>Gromit</a:t>
            </a:r>
            <a:r>
              <a:rPr lang="en-GB" sz="2800" dirty="0" smtClean="0"/>
              <a:t> film.</a:t>
            </a:r>
          </a:p>
          <a:p>
            <a:r>
              <a:rPr lang="en-GB" sz="2800" dirty="0" smtClean="0"/>
              <a:t>Imagine how patient the film makers had to be.</a:t>
            </a:r>
            <a:endParaRPr lang="en-GB" sz="2800" dirty="0"/>
          </a:p>
        </p:txBody>
      </p:sp>
      <p:sp>
        <p:nvSpPr>
          <p:cNvPr id="6" name="TextBox 5"/>
          <p:cNvSpPr txBox="1"/>
          <p:nvPr/>
        </p:nvSpPr>
        <p:spPr>
          <a:xfrm>
            <a:off x="571472" y="142852"/>
            <a:ext cx="1254702" cy="369332"/>
          </a:xfrm>
          <a:prstGeom prst="rect">
            <a:avLst/>
          </a:prstGeom>
          <a:noFill/>
        </p:spPr>
        <p:txBody>
          <a:bodyPr wrap="none" rtlCol="0">
            <a:spAutoFit/>
          </a:bodyPr>
          <a:lstStyle/>
          <a:p>
            <a:r>
              <a:rPr lang="en-GB" dirty="0" smtClean="0"/>
              <a:t>Key Stage 1</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74638"/>
            <a:ext cx="8429684" cy="1143000"/>
          </a:xfrm>
        </p:spPr>
        <p:txBody>
          <a:bodyPr>
            <a:noAutofit/>
          </a:bodyPr>
          <a:lstStyle/>
          <a:p>
            <a:r>
              <a:rPr lang="en-GB" sz="3200" dirty="0" smtClean="0">
                <a:hlinkClick r:id="rId2"/>
              </a:rPr>
              <a:t>https://www.youtube.com/watch?v=sxYvbtE4Ybs</a:t>
            </a:r>
            <a:endParaRPr lang="en-GB" sz="3200" dirty="0"/>
          </a:p>
        </p:txBody>
      </p:sp>
      <p:pic>
        <p:nvPicPr>
          <p:cNvPr id="7170" name="Picture 2"/>
          <p:cNvPicPr>
            <a:picLocks noGrp="1" noChangeAspect="1" noChangeArrowheads="1"/>
          </p:cNvPicPr>
          <p:nvPr>
            <p:ph idx="1"/>
          </p:nvPr>
        </p:nvPicPr>
        <p:blipFill>
          <a:blip r:embed="rId3"/>
          <a:srcRect/>
          <a:stretch>
            <a:fillRect/>
          </a:stretch>
        </p:blipFill>
        <p:spPr bwMode="auto">
          <a:xfrm>
            <a:off x="928662" y="1857364"/>
            <a:ext cx="7429552" cy="3287412"/>
          </a:xfrm>
          <a:prstGeom prst="rect">
            <a:avLst/>
          </a:prstGeom>
          <a:noFill/>
          <a:ln w="9525">
            <a:noFill/>
            <a:miter lim="800000"/>
            <a:headEnd/>
            <a:tailEnd/>
          </a:ln>
          <a:effectLst/>
        </p:spPr>
      </p:pic>
      <p:sp>
        <p:nvSpPr>
          <p:cNvPr id="5" name="TextBox 4"/>
          <p:cNvSpPr txBox="1"/>
          <p:nvPr/>
        </p:nvSpPr>
        <p:spPr>
          <a:xfrm>
            <a:off x="571472" y="5286388"/>
            <a:ext cx="7929618" cy="1200329"/>
          </a:xfrm>
          <a:prstGeom prst="rect">
            <a:avLst/>
          </a:prstGeom>
          <a:noFill/>
        </p:spPr>
        <p:txBody>
          <a:bodyPr wrap="square" rtlCol="0">
            <a:spAutoFit/>
          </a:bodyPr>
          <a:lstStyle/>
          <a:p>
            <a:r>
              <a:rPr lang="en-GB" sz="3600" dirty="0" smtClean="0"/>
              <a:t>Imagine how patient this film maker had to be.</a:t>
            </a:r>
            <a:endParaRPr lang="en-GB" sz="3600" dirty="0"/>
          </a:p>
        </p:txBody>
      </p:sp>
      <p:sp>
        <p:nvSpPr>
          <p:cNvPr id="7" name="TextBox 6"/>
          <p:cNvSpPr txBox="1"/>
          <p:nvPr/>
        </p:nvSpPr>
        <p:spPr>
          <a:xfrm>
            <a:off x="642910" y="214290"/>
            <a:ext cx="1254702" cy="369332"/>
          </a:xfrm>
          <a:prstGeom prst="rect">
            <a:avLst/>
          </a:prstGeom>
          <a:noFill/>
        </p:spPr>
        <p:txBody>
          <a:bodyPr wrap="none" rtlCol="0">
            <a:spAutoFit/>
          </a:bodyPr>
          <a:lstStyle/>
          <a:p>
            <a:r>
              <a:rPr lang="en-GB" dirty="0" smtClean="0"/>
              <a:t>Key Stage 2</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1000108"/>
            <a:ext cx="8229600" cy="5643602"/>
          </a:xfrm>
        </p:spPr>
        <p:txBody>
          <a:bodyPr>
            <a:normAutofit fontScale="70000" lnSpcReduction="20000"/>
          </a:bodyPr>
          <a:lstStyle/>
          <a:p>
            <a:r>
              <a:rPr lang="en-GB" dirty="0" smtClean="0"/>
              <a:t>Patience is required in a variety of situations. </a:t>
            </a:r>
          </a:p>
          <a:p>
            <a:endParaRPr lang="en-GB" dirty="0" smtClean="0"/>
          </a:p>
          <a:p>
            <a:r>
              <a:rPr lang="en-GB" dirty="0" smtClean="0"/>
              <a:t>Patience with ourselves - not giving up, coping with temper, recognising our strengths and weaknesses, not being too hard on ourselves because we all make mistakes. </a:t>
            </a:r>
          </a:p>
          <a:p>
            <a:endParaRPr lang="en-GB" dirty="0" smtClean="0"/>
          </a:p>
          <a:p>
            <a:r>
              <a:rPr lang="en-GB" dirty="0" smtClean="0"/>
              <a:t>Patience with others - recognising everyone is different, learning to make allowances for others, giving time to people, walking at another's pace and not rushing them. </a:t>
            </a:r>
          </a:p>
          <a:p>
            <a:endParaRPr lang="en-GB" dirty="0" smtClean="0"/>
          </a:p>
          <a:p>
            <a:r>
              <a:rPr lang="en-GB" dirty="0" smtClean="0"/>
              <a:t>Patience with circumstances - 'Rome wasn't built in a day', doing something worthwhile can take time, taking the long view, 'instant everything' isn't the answer to every problem. </a:t>
            </a:r>
          </a:p>
          <a:p>
            <a:endParaRPr lang="en-GB" dirty="0" smtClean="0"/>
          </a:p>
          <a:p>
            <a:r>
              <a:rPr lang="en-GB" dirty="0" smtClean="0"/>
              <a:t>Patience with nature/the world - learning to wait for things to grow (harvest); working for change is one step at a time (for example, climate change); the more complex the problem is, the more time and attention it needs before a solution can be found.</a:t>
            </a:r>
            <a:endParaRPr lang="en-GB" dirty="0"/>
          </a:p>
        </p:txBody>
      </p:sp>
      <p:sp>
        <p:nvSpPr>
          <p:cNvPr id="4" name="TextBox 3"/>
          <p:cNvSpPr txBox="1"/>
          <p:nvPr/>
        </p:nvSpPr>
        <p:spPr>
          <a:xfrm>
            <a:off x="857224" y="428604"/>
            <a:ext cx="1254702" cy="369332"/>
          </a:xfrm>
          <a:prstGeom prst="rect">
            <a:avLst/>
          </a:prstGeom>
          <a:noFill/>
        </p:spPr>
        <p:txBody>
          <a:bodyPr wrap="none" rtlCol="0">
            <a:spAutoFit/>
          </a:bodyPr>
          <a:lstStyle/>
          <a:p>
            <a:r>
              <a:rPr lang="en-GB" dirty="0" smtClean="0"/>
              <a:t>Key Stage 2</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endParaRPr lang="en-GB" sz="2800" dirty="0"/>
          </a:p>
        </p:txBody>
      </p:sp>
      <p:sp>
        <p:nvSpPr>
          <p:cNvPr id="3" name="Content Placeholder 2"/>
          <p:cNvSpPr>
            <a:spLocks noGrp="1"/>
          </p:cNvSpPr>
          <p:nvPr>
            <p:ph idx="1"/>
          </p:nvPr>
        </p:nvSpPr>
        <p:spPr>
          <a:xfrm>
            <a:off x="457200" y="3071810"/>
            <a:ext cx="8229600" cy="3500462"/>
          </a:xfrm>
        </p:spPr>
        <p:txBody>
          <a:bodyPr/>
          <a:lstStyle/>
          <a:p>
            <a:pPr>
              <a:buNone/>
            </a:pPr>
            <a:r>
              <a:rPr lang="en-GB" sz="2800" dirty="0" smtClean="0"/>
              <a:t>Father God, Sometimes </a:t>
            </a:r>
            <a:r>
              <a:rPr lang="en-GB" sz="2800" dirty="0" smtClean="0"/>
              <a:t>we </a:t>
            </a:r>
            <a:r>
              <a:rPr lang="en-GB" sz="2800" dirty="0" smtClean="0"/>
              <a:t>find it difficult to be patient. </a:t>
            </a:r>
            <a:r>
              <a:rPr lang="en-GB" sz="2800" dirty="0" smtClean="0"/>
              <a:t>We </a:t>
            </a:r>
            <a:r>
              <a:rPr lang="en-GB" sz="2800" dirty="0" smtClean="0"/>
              <a:t>don’t always understand why sometimes things take so long to get sorted out. </a:t>
            </a:r>
            <a:r>
              <a:rPr lang="en-GB" sz="2800" dirty="0" smtClean="0"/>
              <a:t>We </a:t>
            </a:r>
            <a:r>
              <a:rPr lang="en-GB" sz="2800" dirty="0" smtClean="0"/>
              <a:t>want life to get back to normal, and that hasn’t happened yet. Help us to be patient and trust you. Sometimes we get so frustrated by the people around us. Help us to be patient and love them. Amen</a:t>
            </a:r>
          </a:p>
          <a:p>
            <a:endParaRPr lang="en-GB" dirty="0"/>
          </a:p>
        </p:txBody>
      </p:sp>
      <p:pic>
        <p:nvPicPr>
          <p:cNvPr id="8194" name="Picture 2"/>
          <p:cNvPicPr>
            <a:picLocks noChangeAspect="1" noChangeArrowheads="1"/>
          </p:cNvPicPr>
          <p:nvPr/>
        </p:nvPicPr>
        <p:blipFill>
          <a:blip r:embed="rId2"/>
          <a:srcRect/>
          <a:stretch>
            <a:fillRect/>
          </a:stretch>
        </p:blipFill>
        <p:spPr bwMode="auto">
          <a:xfrm>
            <a:off x="2571736" y="214290"/>
            <a:ext cx="3786214" cy="274545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500</Words>
  <Application>Microsoft Office PowerPoint</Application>
  <PresentationFormat>On-screen Show (4:3)</PresentationFormat>
  <Paragraphs>41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Slide 1</vt:lpstr>
      <vt:lpstr>Slide 2</vt:lpstr>
      <vt:lpstr>The story of Noah (Genesis 8 verses 6-13) </vt:lpstr>
      <vt:lpstr>Slide 4</vt:lpstr>
      <vt:lpstr>Slide 5</vt:lpstr>
      <vt:lpstr>https://www.youtube.com/watch?v=i3CEE9xKKZc</vt:lpstr>
      <vt:lpstr>https://www.youtube.com/watch?v=sxYvbtE4Ybs</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a.wilde</dc:creator>
  <cp:lastModifiedBy>a.wilde</cp:lastModifiedBy>
  <cp:revision>36</cp:revision>
  <dcterms:created xsi:type="dcterms:W3CDTF">2020-06-29T10:25:59Z</dcterms:created>
  <dcterms:modified xsi:type="dcterms:W3CDTF">2020-06-29T14:37:02Z</dcterms:modified>
</cp:coreProperties>
</file>