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61" r:id="rId5"/>
    <p:sldId id="262" r:id="rId6"/>
    <p:sldId id="259" r:id="rId7"/>
    <p:sldId id="260" r:id="rId8"/>
    <p:sldId id="263" r:id="rId9"/>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67" d="100"/>
          <a:sy n="67" d="100"/>
        </p:scale>
        <p:origin x="-1254" y="-102"/>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BEAF8179-70C3-4345-83F7-F1BB5995CD3E}" type="datetimeFigureOut">
              <a:rPr lang="en-US" smtClean="0"/>
              <a:t>6/15/2020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757806A-FE19-49B1-BF4E-3D9ADB0AD4E3}" type="slidenum">
              <a:rPr lang="en-GB" smtClean="0"/>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EAF8179-70C3-4345-83F7-F1BB5995CD3E}" type="datetimeFigureOut">
              <a:rPr lang="en-US" smtClean="0"/>
              <a:t>6/15/2020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757806A-FE19-49B1-BF4E-3D9ADB0AD4E3}" type="slidenum">
              <a:rPr lang="en-GB" smtClean="0"/>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EAF8179-70C3-4345-83F7-F1BB5995CD3E}" type="datetimeFigureOut">
              <a:rPr lang="en-US" smtClean="0"/>
              <a:t>6/15/2020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757806A-FE19-49B1-BF4E-3D9ADB0AD4E3}" type="slidenum">
              <a:rPr lang="en-GB" smtClean="0"/>
              <a:t>‹#›</a:t>
            </a:fld>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BEAF8179-70C3-4345-83F7-F1BB5995CD3E}" type="datetimeFigureOut">
              <a:rPr lang="en-US" smtClean="0"/>
              <a:t>6/15/2020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757806A-FE19-49B1-BF4E-3D9ADB0AD4E3}" type="slidenum">
              <a:rPr lang="en-GB" smtClean="0"/>
              <a:t>‹#›</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BEAF8179-70C3-4345-83F7-F1BB5995CD3E}" type="datetimeFigureOut">
              <a:rPr lang="en-US" smtClean="0"/>
              <a:t>6/15/2020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B757806A-FE19-49B1-BF4E-3D9ADB0AD4E3}" type="slidenum">
              <a:rPr lang="en-GB" smtClean="0"/>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BEAF8179-70C3-4345-83F7-F1BB5995CD3E}" type="datetimeFigureOut">
              <a:rPr lang="en-US" smtClean="0"/>
              <a:t>6/15/2020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B757806A-FE19-49B1-BF4E-3D9ADB0AD4E3}" type="slidenum">
              <a:rPr lang="en-GB" smtClean="0"/>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EAF8179-70C3-4345-83F7-F1BB5995CD3E}" type="datetimeFigureOut">
              <a:rPr lang="en-US" smtClean="0"/>
              <a:t>6/15/2020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B757806A-FE19-49B1-BF4E-3D9ADB0AD4E3}" type="slidenum">
              <a:rPr lang="en-GB" smtClean="0"/>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EAF8179-70C3-4345-83F7-F1BB5995CD3E}" type="datetimeFigureOut">
              <a:rPr lang="en-US" smtClean="0"/>
              <a:t>6/15/2020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757806A-FE19-49B1-BF4E-3D9ADB0AD4E3}" type="slidenum">
              <a:rPr lang="en-GB" smtClean="0"/>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EAF8179-70C3-4345-83F7-F1BB5995CD3E}" type="datetimeFigureOut">
              <a:rPr lang="en-US" smtClean="0"/>
              <a:t>6/15/2020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757806A-FE19-49B1-BF4E-3D9ADB0AD4E3}" type="slidenum">
              <a:rPr lang="en-GB" smtClean="0"/>
              <a:t>‹#›</a:t>
            </a:fld>
            <a:endParaRPr lang="en-GB"/>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EAF8179-70C3-4345-83F7-F1BB5995CD3E}" type="datetimeFigureOut">
              <a:rPr lang="en-US" smtClean="0"/>
              <a:t>6/15/2020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757806A-FE19-49B1-BF4E-3D9ADB0AD4E3}" type="slidenum">
              <a:rPr lang="en-GB" smtClean="0"/>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EAF8179-70C3-4345-83F7-F1BB5995CD3E}" type="datetimeFigureOut">
              <a:rPr lang="en-US" smtClean="0"/>
              <a:t>6/15/2020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757806A-FE19-49B1-BF4E-3D9ADB0AD4E3}" type="slidenum">
              <a:rPr lang="en-GB" smtClean="0"/>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EAF8179-70C3-4345-83F7-F1BB5995CD3E}" type="datetimeFigureOut">
              <a:rPr lang="en-US" smtClean="0"/>
              <a:t>6/15/2020</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757806A-FE19-49B1-BF4E-3D9ADB0AD4E3}" type="slidenum">
              <a:rPr lang="en-GB" smtClean="0"/>
              <a:t>‹#›</a:t>
            </a:fld>
            <a:endParaRPr lang="en-GB"/>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s://www.youtube.com/watch?v=8cmppSIQUX4" TargetMode="External"/><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hyperlink" Target="https://www.youtube.com/watch?v=t-29WLQ3trA" TargetMode="Externa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GB" dirty="0"/>
          </a:p>
        </p:txBody>
      </p:sp>
      <p:sp>
        <p:nvSpPr>
          <p:cNvPr id="3" name="Subtitle 2"/>
          <p:cNvSpPr>
            <a:spLocks noGrp="1"/>
          </p:cNvSpPr>
          <p:nvPr>
            <p:ph type="subTitle" idx="1"/>
          </p:nvPr>
        </p:nvSpPr>
        <p:spPr/>
        <p:txBody>
          <a:bodyPr/>
          <a:lstStyle/>
          <a:p>
            <a:endParaRPr lang="en-GB"/>
          </a:p>
        </p:txBody>
      </p:sp>
      <p:sp>
        <p:nvSpPr>
          <p:cNvPr id="4" name="TextBox 3"/>
          <p:cNvSpPr txBox="1"/>
          <p:nvPr/>
        </p:nvSpPr>
        <p:spPr>
          <a:xfrm>
            <a:off x="785786" y="285728"/>
            <a:ext cx="4997202" cy="646331"/>
          </a:xfrm>
          <a:prstGeom prst="rect">
            <a:avLst/>
          </a:prstGeom>
          <a:noFill/>
        </p:spPr>
        <p:txBody>
          <a:bodyPr wrap="square" rtlCol="0">
            <a:spAutoFit/>
          </a:bodyPr>
          <a:lstStyle/>
          <a:p>
            <a:r>
              <a:rPr lang="en-GB" sz="3600" dirty="0" smtClean="0"/>
              <a:t>Today’s assembly is about</a:t>
            </a:r>
            <a:endParaRPr lang="en-GB" sz="3600" dirty="0"/>
          </a:p>
        </p:txBody>
      </p:sp>
      <p:pic>
        <p:nvPicPr>
          <p:cNvPr id="1026" name="Picture 2"/>
          <p:cNvPicPr>
            <a:picLocks noChangeAspect="1" noChangeArrowheads="1"/>
          </p:cNvPicPr>
          <p:nvPr/>
        </p:nvPicPr>
        <p:blipFill>
          <a:blip r:embed="rId2"/>
          <a:srcRect/>
          <a:stretch>
            <a:fillRect/>
          </a:stretch>
        </p:blipFill>
        <p:spPr bwMode="auto">
          <a:xfrm>
            <a:off x="2786050" y="857233"/>
            <a:ext cx="4584332" cy="4071966"/>
          </a:xfrm>
          <a:prstGeom prst="rect">
            <a:avLst/>
          </a:prstGeom>
          <a:noFill/>
          <a:ln w="9525">
            <a:noFill/>
            <a:miter lim="800000"/>
            <a:headEnd/>
            <a:tailEnd/>
          </a:ln>
          <a:effectLst/>
        </p:spPr>
      </p:pic>
      <p:sp>
        <p:nvSpPr>
          <p:cNvPr id="6" name="Rectangle 5"/>
          <p:cNvSpPr/>
          <p:nvPr/>
        </p:nvSpPr>
        <p:spPr>
          <a:xfrm rot="10800000" flipV="1">
            <a:off x="571472" y="4948962"/>
            <a:ext cx="7858180" cy="1384995"/>
          </a:xfrm>
          <a:prstGeom prst="rect">
            <a:avLst/>
          </a:prstGeom>
        </p:spPr>
        <p:txBody>
          <a:bodyPr wrap="square">
            <a:spAutoFit/>
          </a:bodyPr>
          <a:lstStyle/>
          <a:p>
            <a:r>
              <a:rPr lang="en-GB" sz="2800" dirty="0" smtClean="0"/>
              <a:t>KEY CONCEPT/MESSAGE: Love is a verb! The Bible teaches that Jesus calls his people to love others through their actions and words.</a:t>
            </a:r>
            <a:endParaRPr lang="en-GB" sz="2800"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600" dirty="0" smtClean="0"/>
              <a:t>Healing of the paralysed man Luke 5: 17-26</a:t>
            </a:r>
            <a:endParaRPr lang="en-GB" sz="3600" dirty="0"/>
          </a:p>
        </p:txBody>
      </p:sp>
      <p:pic>
        <p:nvPicPr>
          <p:cNvPr id="2050" name="Picture 2"/>
          <p:cNvPicPr>
            <a:picLocks noGrp="1" noChangeAspect="1" noChangeArrowheads="1"/>
          </p:cNvPicPr>
          <p:nvPr>
            <p:ph idx="1"/>
          </p:nvPr>
        </p:nvPicPr>
        <p:blipFill>
          <a:blip r:embed="rId2"/>
          <a:srcRect/>
          <a:stretch>
            <a:fillRect/>
          </a:stretch>
        </p:blipFill>
        <p:spPr bwMode="auto">
          <a:xfrm>
            <a:off x="2143108" y="1214422"/>
            <a:ext cx="4957095" cy="3714776"/>
          </a:xfrm>
          <a:prstGeom prst="rect">
            <a:avLst/>
          </a:prstGeom>
          <a:noFill/>
          <a:ln w="9525">
            <a:noFill/>
            <a:miter lim="800000"/>
            <a:headEnd/>
            <a:tailEnd/>
          </a:ln>
          <a:effectLst/>
        </p:spPr>
      </p:pic>
      <p:sp>
        <p:nvSpPr>
          <p:cNvPr id="5" name="Rectangle 4"/>
          <p:cNvSpPr/>
          <p:nvPr/>
        </p:nvSpPr>
        <p:spPr>
          <a:xfrm rot="10800000" flipV="1">
            <a:off x="1285852" y="5012441"/>
            <a:ext cx="6715172" cy="1323439"/>
          </a:xfrm>
          <a:prstGeom prst="rect">
            <a:avLst/>
          </a:prstGeom>
        </p:spPr>
        <p:txBody>
          <a:bodyPr wrap="square">
            <a:spAutoFit/>
          </a:bodyPr>
          <a:lstStyle/>
          <a:p>
            <a:r>
              <a:rPr lang="en-GB" sz="4000" dirty="0" smtClean="0">
                <a:hlinkClick r:id="rId3"/>
              </a:rPr>
              <a:t>https://www.youtube.com/watch?v=8cmppSIQUX4</a:t>
            </a:r>
            <a:endParaRPr lang="en-GB" sz="4000"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4" name="Picture 2"/>
          <p:cNvPicPr>
            <a:picLocks noGrp="1" noChangeAspect="1" noChangeArrowheads="1"/>
          </p:cNvPicPr>
          <p:nvPr>
            <p:ph idx="1"/>
          </p:nvPr>
        </p:nvPicPr>
        <p:blipFill>
          <a:blip r:embed="rId2"/>
          <a:srcRect/>
          <a:stretch>
            <a:fillRect/>
          </a:stretch>
        </p:blipFill>
        <p:spPr bwMode="auto">
          <a:xfrm>
            <a:off x="1928794" y="500042"/>
            <a:ext cx="5243081" cy="3929090"/>
          </a:xfrm>
          <a:prstGeom prst="rect">
            <a:avLst/>
          </a:prstGeom>
          <a:noFill/>
          <a:ln w="9525">
            <a:noFill/>
            <a:miter lim="800000"/>
            <a:headEnd/>
            <a:tailEnd/>
          </a:ln>
          <a:effectLst/>
        </p:spPr>
      </p:pic>
      <p:sp>
        <p:nvSpPr>
          <p:cNvPr id="5" name="TextBox 4"/>
          <p:cNvSpPr txBox="1"/>
          <p:nvPr/>
        </p:nvSpPr>
        <p:spPr>
          <a:xfrm>
            <a:off x="428596" y="4857760"/>
            <a:ext cx="9468719" cy="1569660"/>
          </a:xfrm>
          <a:prstGeom prst="rect">
            <a:avLst/>
          </a:prstGeom>
          <a:noFill/>
        </p:spPr>
        <p:txBody>
          <a:bodyPr wrap="square" rtlCol="0">
            <a:spAutoFit/>
          </a:bodyPr>
          <a:lstStyle/>
          <a:p>
            <a:r>
              <a:rPr lang="en-GB" sz="3200" dirty="0" smtClean="0"/>
              <a:t>Who showed love in this story?</a:t>
            </a:r>
          </a:p>
          <a:p>
            <a:r>
              <a:rPr lang="en-GB" sz="3200" dirty="0" smtClean="0"/>
              <a:t>How did they show love to another person?</a:t>
            </a:r>
          </a:p>
          <a:p>
            <a:r>
              <a:rPr lang="en-GB" sz="3200" dirty="0" smtClean="0"/>
              <a:t>What was easy? What was difficult?</a:t>
            </a:r>
            <a:endParaRPr lang="en-GB" sz="3200"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857232"/>
            <a:ext cx="8229600" cy="2071702"/>
          </a:xfrm>
        </p:spPr>
        <p:txBody>
          <a:bodyPr>
            <a:normAutofit/>
          </a:bodyPr>
          <a:lstStyle/>
          <a:p>
            <a:r>
              <a:rPr lang="en-GB" sz="3600" dirty="0" smtClean="0"/>
              <a:t>What do these pictures make you think of? How might it be possible to share or give love away?</a:t>
            </a:r>
            <a:endParaRPr lang="en-GB" sz="3600" dirty="0"/>
          </a:p>
        </p:txBody>
      </p:sp>
      <p:pic>
        <p:nvPicPr>
          <p:cNvPr id="4098" name="Picture 2"/>
          <p:cNvPicPr>
            <a:picLocks noGrp="1" noChangeAspect="1" noChangeArrowheads="1"/>
          </p:cNvPicPr>
          <p:nvPr>
            <p:ph idx="1"/>
          </p:nvPr>
        </p:nvPicPr>
        <p:blipFill>
          <a:blip r:embed="rId2"/>
          <a:srcRect/>
          <a:stretch>
            <a:fillRect/>
          </a:stretch>
        </p:blipFill>
        <p:spPr bwMode="auto">
          <a:xfrm>
            <a:off x="428596" y="3071810"/>
            <a:ext cx="8458259" cy="3429024"/>
          </a:xfrm>
          <a:prstGeom prst="rect">
            <a:avLst/>
          </a:prstGeom>
          <a:noFill/>
          <a:ln w="9525">
            <a:noFill/>
            <a:miter lim="800000"/>
            <a:headEnd/>
            <a:tailEnd/>
          </a:ln>
          <a:effectLst/>
        </p:spPr>
      </p:pic>
      <p:sp>
        <p:nvSpPr>
          <p:cNvPr id="6" name="TextBox 5"/>
          <p:cNvSpPr txBox="1"/>
          <p:nvPr/>
        </p:nvSpPr>
        <p:spPr>
          <a:xfrm>
            <a:off x="785786" y="357166"/>
            <a:ext cx="1254702" cy="369332"/>
          </a:xfrm>
          <a:prstGeom prst="rect">
            <a:avLst/>
          </a:prstGeom>
          <a:noFill/>
        </p:spPr>
        <p:txBody>
          <a:bodyPr wrap="square" rtlCol="0">
            <a:spAutoFit/>
          </a:bodyPr>
          <a:lstStyle/>
          <a:p>
            <a:r>
              <a:rPr lang="en-GB" dirty="0" smtClean="0"/>
              <a:t>Key Stage 1</a:t>
            </a:r>
            <a:endParaRPr lang="en-GB" dirty="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42976" y="0"/>
            <a:ext cx="8001024" cy="1142984"/>
          </a:xfrm>
        </p:spPr>
        <p:txBody>
          <a:bodyPr>
            <a:normAutofit/>
          </a:bodyPr>
          <a:lstStyle/>
          <a:p>
            <a:r>
              <a:rPr lang="en-GB" sz="3200" dirty="0" smtClean="0"/>
              <a:t>Which children here are giving love away?</a:t>
            </a:r>
            <a:endParaRPr lang="en-GB" sz="3200" dirty="0"/>
          </a:p>
        </p:txBody>
      </p:sp>
      <p:pic>
        <p:nvPicPr>
          <p:cNvPr id="5122" name="Picture 2"/>
          <p:cNvPicPr>
            <a:picLocks noGrp="1" noChangeAspect="1" noChangeArrowheads="1"/>
          </p:cNvPicPr>
          <p:nvPr>
            <p:ph idx="1"/>
          </p:nvPr>
        </p:nvPicPr>
        <p:blipFill>
          <a:blip r:embed="rId2"/>
          <a:srcRect/>
          <a:stretch>
            <a:fillRect/>
          </a:stretch>
        </p:blipFill>
        <p:spPr bwMode="auto">
          <a:xfrm>
            <a:off x="642910" y="1000108"/>
            <a:ext cx="3442563" cy="2643206"/>
          </a:xfrm>
          <a:prstGeom prst="rect">
            <a:avLst/>
          </a:prstGeom>
          <a:noFill/>
          <a:ln w="9525">
            <a:noFill/>
            <a:miter lim="800000"/>
            <a:headEnd/>
            <a:tailEnd/>
          </a:ln>
          <a:effectLst/>
        </p:spPr>
      </p:pic>
      <p:pic>
        <p:nvPicPr>
          <p:cNvPr id="5123" name="Picture 3"/>
          <p:cNvPicPr>
            <a:picLocks noChangeAspect="1" noChangeArrowheads="1"/>
          </p:cNvPicPr>
          <p:nvPr/>
        </p:nvPicPr>
        <p:blipFill>
          <a:blip r:embed="rId3"/>
          <a:srcRect/>
          <a:stretch>
            <a:fillRect/>
          </a:stretch>
        </p:blipFill>
        <p:spPr bwMode="auto">
          <a:xfrm>
            <a:off x="4500562" y="785794"/>
            <a:ext cx="3190875" cy="2695575"/>
          </a:xfrm>
          <a:prstGeom prst="rect">
            <a:avLst/>
          </a:prstGeom>
          <a:noFill/>
          <a:ln w="9525">
            <a:noFill/>
            <a:miter lim="800000"/>
            <a:headEnd/>
            <a:tailEnd/>
          </a:ln>
          <a:effectLst/>
        </p:spPr>
      </p:pic>
      <p:pic>
        <p:nvPicPr>
          <p:cNvPr id="5124" name="Picture 4"/>
          <p:cNvPicPr>
            <a:picLocks noChangeAspect="1" noChangeArrowheads="1"/>
          </p:cNvPicPr>
          <p:nvPr/>
        </p:nvPicPr>
        <p:blipFill>
          <a:blip r:embed="rId4"/>
          <a:srcRect/>
          <a:stretch>
            <a:fillRect/>
          </a:stretch>
        </p:blipFill>
        <p:spPr bwMode="auto">
          <a:xfrm>
            <a:off x="642910" y="3857628"/>
            <a:ext cx="3429024" cy="2746810"/>
          </a:xfrm>
          <a:prstGeom prst="rect">
            <a:avLst/>
          </a:prstGeom>
          <a:noFill/>
          <a:ln w="9525">
            <a:noFill/>
            <a:miter lim="800000"/>
            <a:headEnd/>
            <a:tailEnd/>
          </a:ln>
          <a:effectLst/>
        </p:spPr>
      </p:pic>
      <p:pic>
        <p:nvPicPr>
          <p:cNvPr id="5125" name="Picture 5"/>
          <p:cNvPicPr>
            <a:picLocks noChangeAspect="1" noChangeArrowheads="1"/>
          </p:cNvPicPr>
          <p:nvPr/>
        </p:nvPicPr>
        <p:blipFill>
          <a:blip r:embed="rId5"/>
          <a:srcRect/>
          <a:stretch>
            <a:fillRect/>
          </a:stretch>
        </p:blipFill>
        <p:spPr bwMode="auto">
          <a:xfrm>
            <a:off x="4286248" y="3643314"/>
            <a:ext cx="3952875" cy="2924175"/>
          </a:xfrm>
          <a:prstGeom prst="rect">
            <a:avLst/>
          </a:prstGeom>
          <a:noFill/>
          <a:ln w="9525">
            <a:noFill/>
            <a:miter lim="800000"/>
            <a:headEnd/>
            <a:tailEnd/>
          </a:ln>
          <a:effectLst/>
        </p:spPr>
      </p:pic>
      <p:sp>
        <p:nvSpPr>
          <p:cNvPr id="8" name="TextBox 7"/>
          <p:cNvSpPr txBox="1"/>
          <p:nvPr/>
        </p:nvSpPr>
        <p:spPr>
          <a:xfrm>
            <a:off x="428596" y="357166"/>
            <a:ext cx="1201804" cy="369332"/>
          </a:xfrm>
          <a:prstGeom prst="rect">
            <a:avLst/>
          </a:prstGeom>
          <a:noFill/>
        </p:spPr>
        <p:txBody>
          <a:bodyPr wrap="none" rtlCol="0">
            <a:spAutoFit/>
          </a:bodyPr>
          <a:lstStyle/>
          <a:p>
            <a:r>
              <a:rPr lang="en-GB" dirty="0" smtClean="0"/>
              <a:t>Key Stage1</a:t>
            </a:r>
            <a:endParaRPr lang="en-GB" dirty="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439850"/>
          </a:xfrm>
        </p:spPr>
        <p:txBody>
          <a:bodyPr>
            <a:normAutofit fontScale="90000"/>
          </a:bodyPr>
          <a:lstStyle/>
          <a:p>
            <a:r>
              <a:rPr lang="en-GB" dirty="0" smtClean="0">
                <a:hlinkClick r:id="rId2"/>
              </a:rPr>
              <a:t/>
            </a:r>
            <a:br>
              <a:rPr lang="en-GB" dirty="0" smtClean="0">
                <a:hlinkClick r:id="rId2"/>
              </a:rPr>
            </a:br>
            <a:r>
              <a:rPr lang="en-GB" dirty="0">
                <a:hlinkClick r:id="rId2"/>
              </a:rPr>
              <a:t/>
            </a:r>
            <a:br>
              <a:rPr lang="en-GB" dirty="0">
                <a:hlinkClick r:id="rId2"/>
              </a:rPr>
            </a:br>
            <a:r>
              <a:rPr lang="en-GB" dirty="0" smtClean="0">
                <a:hlinkClick r:id="rId2"/>
              </a:rPr>
              <a:t>https://www.youtube.com/watch?v=t-29WLQ3trA</a:t>
            </a:r>
            <a:r>
              <a:rPr lang="en-GB" dirty="0" smtClean="0"/>
              <a:t/>
            </a:r>
            <a:br>
              <a:rPr lang="en-GB" dirty="0" smtClean="0"/>
            </a:br>
            <a:endParaRPr lang="en-GB" dirty="0"/>
          </a:p>
        </p:txBody>
      </p:sp>
      <p:pic>
        <p:nvPicPr>
          <p:cNvPr id="3074" name="Picture 2"/>
          <p:cNvPicPr>
            <a:picLocks noGrp="1" noChangeAspect="1" noChangeArrowheads="1"/>
          </p:cNvPicPr>
          <p:nvPr>
            <p:ph idx="1"/>
          </p:nvPr>
        </p:nvPicPr>
        <p:blipFill>
          <a:blip r:embed="rId3"/>
          <a:srcRect/>
          <a:stretch>
            <a:fillRect/>
          </a:stretch>
        </p:blipFill>
        <p:spPr bwMode="auto">
          <a:xfrm>
            <a:off x="2214546" y="1928802"/>
            <a:ext cx="4772025" cy="3724275"/>
          </a:xfrm>
          <a:prstGeom prst="rect">
            <a:avLst/>
          </a:prstGeom>
          <a:noFill/>
          <a:ln w="9525">
            <a:noFill/>
            <a:miter lim="800000"/>
            <a:headEnd/>
            <a:tailEnd/>
          </a:ln>
          <a:effectLst/>
        </p:spPr>
      </p:pic>
      <p:sp>
        <p:nvSpPr>
          <p:cNvPr id="5" name="TextBox 4"/>
          <p:cNvSpPr txBox="1"/>
          <p:nvPr/>
        </p:nvSpPr>
        <p:spPr>
          <a:xfrm>
            <a:off x="357158" y="5643578"/>
            <a:ext cx="8611021" cy="954107"/>
          </a:xfrm>
          <a:prstGeom prst="rect">
            <a:avLst/>
          </a:prstGeom>
          <a:noFill/>
        </p:spPr>
        <p:txBody>
          <a:bodyPr wrap="square" rtlCol="0">
            <a:spAutoFit/>
          </a:bodyPr>
          <a:lstStyle/>
          <a:p>
            <a:r>
              <a:rPr lang="en-GB" sz="2800" dirty="0" smtClean="0"/>
              <a:t>Listen to this song and then try to explain its message</a:t>
            </a:r>
          </a:p>
          <a:p>
            <a:r>
              <a:rPr lang="en-GB" sz="2800" dirty="0" smtClean="0"/>
              <a:t> in your own words.</a:t>
            </a:r>
            <a:endParaRPr lang="en-GB" sz="2800" dirty="0"/>
          </a:p>
        </p:txBody>
      </p:sp>
      <p:sp>
        <p:nvSpPr>
          <p:cNvPr id="6" name="TextBox 5"/>
          <p:cNvSpPr txBox="1"/>
          <p:nvPr/>
        </p:nvSpPr>
        <p:spPr>
          <a:xfrm>
            <a:off x="785786" y="357166"/>
            <a:ext cx="1254702" cy="369332"/>
          </a:xfrm>
          <a:prstGeom prst="rect">
            <a:avLst/>
          </a:prstGeom>
          <a:noFill/>
        </p:spPr>
        <p:txBody>
          <a:bodyPr wrap="none" rtlCol="0">
            <a:spAutoFit/>
          </a:bodyPr>
          <a:lstStyle/>
          <a:p>
            <a:r>
              <a:rPr lang="en-GB" dirty="0" smtClean="0"/>
              <a:t>Key Stage 2</a:t>
            </a:r>
            <a:endParaRPr lang="en-GB" dirty="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571480"/>
            <a:ext cx="8229600" cy="3214710"/>
          </a:xfrm>
        </p:spPr>
        <p:txBody>
          <a:bodyPr>
            <a:noAutofit/>
          </a:bodyPr>
          <a:lstStyle/>
          <a:p>
            <a:r>
              <a:rPr lang="en-GB" sz="3200" dirty="0">
                <a:solidFill>
                  <a:srgbClr val="7030A0"/>
                </a:solidFill>
                <a:latin typeface="Harcourt Black Italic" pitchFamily="2" charset="0"/>
              </a:rPr>
              <a:t>T</a:t>
            </a:r>
            <a:r>
              <a:rPr lang="en-GB" sz="3200" dirty="0" smtClean="0">
                <a:solidFill>
                  <a:srgbClr val="7030A0"/>
                </a:solidFill>
                <a:latin typeface="Harcourt Black Italic" pitchFamily="2" charset="0"/>
              </a:rPr>
              <a:t>he love God wants us to have isn’t just an emotion but a conscious act of the will – a deliberate decision on our part to put others ahead of ourselves. This is the kind of love God has for us.” Billy Graham</a:t>
            </a:r>
            <a:endParaRPr lang="en-GB" sz="3200" dirty="0">
              <a:solidFill>
                <a:srgbClr val="7030A0"/>
              </a:solidFill>
              <a:latin typeface="Harcourt Black Italic" pitchFamily="2" charset="0"/>
            </a:endParaRPr>
          </a:p>
        </p:txBody>
      </p:sp>
      <p:sp>
        <p:nvSpPr>
          <p:cNvPr id="3" name="Content Placeholder 2"/>
          <p:cNvSpPr>
            <a:spLocks noGrp="1"/>
          </p:cNvSpPr>
          <p:nvPr>
            <p:ph idx="1"/>
          </p:nvPr>
        </p:nvSpPr>
        <p:spPr>
          <a:xfrm>
            <a:off x="457200" y="2143116"/>
            <a:ext cx="8229600" cy="3983047"/>
          </a:xfrm>
        </p:spPr>
        <p:txBody>
          <a:bodyPr/>
          <a:lstStyle/>
          <a:p>
            <a:endParaRPr lang="en-GB" dirty="0"/>
          </a:p>
        </p:txBody>
      </p:sp>
      <p:sp>
        <p:nvSpPr>
          <p:cNvPr id="4" name="TextBox 3"/>
          <p:cNvSpPr txBox="1"/>
          <p:nvPr/>
        </p:nvSpPr>
        <p:spPr>
          <a:xfrm>
            <a:off x="428596" y="3929066"/>
            <a:ext cx="13010343" cy="2062103"/>
          </a:xfrm>
          <a:prstGeom prst="rect">
            <a:avLst/>
          </a:prstGeom>
          <a:noFill/>
        </p:spPr>
        <p:txBody>
          <a:bodyPr wrap="square" rtlCol="0">
            <a:spAutoFit/>
          </a:bodyPr>
          <a:lstStyle/>
          <a:p>
            <a:r>
              <a:rPr lang="en-GB" sz="3200" dirty="0" smtClean="0"/>
              <a:t>Can you think of a time when you deliberately </a:t>
            </a:r>
          </a:p>
          <a:p>
            <a:r>
              <a:rPr lang="en-GB" sz="3200" dirty="0" smtClean="0"/>
              <a:t>decided to put someone ahead of yourself?</a:t>
            </a:r>
          </a:p>
          <a:p>
            <a:r>
              <a:rPr lang="en-GB" sz="3200" dirty="0" smtClean="0"/>
              <a:t>What did you do?</a:t>
            </a:r>
          </a:p>
          <a:p>
            <a:r>
              <a:rPr lang="en-GB" sz="3200" dirty="0" smtClean="0"/>
              <a:t>How did it feel?</a:t>
            </a:r>
            <a:endParaRPr lang="en-GB" sz="3200" dirty="0"/>
          </a:p>
        </p:txBody>
      </p:sp>
      <p:sp>
        <p:nvSpPr>
          <p:cNvPr id="6" name="TextBox 5"/>
          <p:cNvSpPr txBox="1"/>
          <p:nvPr/>
        </p:nvSpPr>
        <p:spPr>
          <a:xfrm>
            <a:off x="1071538" y="285728"/>
            <a:ext cx="1254702" cy="369332"/>
          </a:xfrm>
          <a:prstGeom prst="rect">
            <a:avLst/>
          </a:prstGeom>
          <a:noFill/>
        </p:spPr>
        <p:txBody>
          <a:bodyPr wrap="none" rtlCol="0">
            <a:spAutoFit/>
          </a:bodyPr>
          <a:lstStyle/>
          <a:p>
            <a:r>
              <a:rPr lang="en-GB" dirty="0" smtClean="0"/>
              <a:t>Key Stage 2</a:t>
            </a:r>
            <a:endParaRPr lang="en-GB" dirty="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a:xfrm>
            <a:off x="457200" y="285728"/>
            <a:ext cx="8229600" cy="5840435"/>
          </a:xfrm>
        </p:spPr>
        <p:txBody>
          <a:bodyPr/>
          <a:lstStyle/>
          <a:p>
            <a:pPr>
              <a:buNone/>
            </a:pPr>
            <a:r>
              <a:rPr lang="en-GB" dirty="0" smtClean="0"/>
              <a:t>PRAY: Dear God, we thank for Jesus, the gift that showed your love for us. Help us to share and show this love with others, even when it is difficult. Help us to love those who are difficult to love. Guide us to people who need to know your love. Amen </a:t>
            </a:r>
            <a:endParaRPr lang="en-GB" dirty="0"/>
          </a:p>
        </p:txBody>
      </p:sp>
      <p:pic>
        <p:nvPicPr>
          <p:cNvPr id="6146" name="Picture 2"/>
          <p:cNvPicPr>
            <a:picLocks noChangeAspect="1" noChangeArrowheads="1"/>
          </p:cNvPicPr>
          <p:nvPr/>
        </p:nvPicPr>
        <p:blipFill>
          <a:blip r:embed="rId2"/>
          <a:srcRect/>
          <a:stretch>
            <a:fillRect/>
          </a:stretch>
        </p:blipFill>
        <p:spPr bwMode="auto">
          <a:xfrm>
            <a:off x="2857488" y="3214685"/>
            <a:ext cx="3143272" cy="3324883"/>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38</TotalTime>
  <Words>253</Words>
  <Application>Microsoft Office PowerPoint</Application>
  <PresentationFormat>On-screen Show (4:3)</PresentationFormat>
  <Paragraphs>22</Paragraphs>
  <Slides>8</Slides>
  <Notes>0</Notes>
  <HiddenSlides>0</HiddenSlides>
  <MMClips>0</MMClips>
  <ScaleCrop>false</ScaleCrop>
  <HeadingPairs>
    <vt:vector size="4" baseType="variant">
      <vt:variant>
        <vt:lpstr>Theme</vt:lpstr>
      </vt:variant>
      <vt:variant>
        <vt:i4>1</vt:i4>
      </vt:variant>
      <vt:variant>
        <vt:lpstr>Slide Titles</vt:lpstr>
      </vt:variant>
      <vt:variant>
        <vt:i4>8</vt:i4>
      </vt:variant>
    </vt:vector>
  </HeadingPairs>
  <TitlesOfParts>
    <vt:vector size="9" baseType="lpstr">
      <vt:lpstr>Office Theme</vt:lpstr>
      <vt:lpstr>Slide 1</vt:lpstr>
      <vt:lpstr>Healing of the paralysed man Luke 5: 17-26</vt:lpstr>
      <vt:lpstr>Slide 3</vt:lpstr>
      <vt:lpstr>What do these pictures make you think of? How might it be possible to share or give love away?</vt:lpstr>
      <vt:lpstr>Which children here are giving love away?</vt:lpstr>
      <vt:lpstr>  https://www.youtube.com/watch?v=t-29WLQ3trA </vt:lpstr>
      <vt:lpstr>The love God wants us to have isn’t just an emotion but a conscious act of the will – a deliberate decision on our part to put others ahead of ourselves. This is the kind of love God has for us.” Billy Graham</vt:lpstr>
      <vt:lpstr>Slide 8</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a.wilde</dc:creator>
  <cp:lastModifiedBy>a.wilde</cp:lastModifiedBy>
  <cp:revision>13</cp:revision>
  <dcterms:created xsi:type="dcterms:W3CDTF">2020-06-15T14:34:42Z</dcterms:created>
  <dcterms:modified xsi:type="dcterms:W3CDTF">2020-06-15T15:13:40Z</dcterms:modified>
</cp:coreProperties>
</file>