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281EEF-5CE4-486E-96C1-53F5B433A902}" type="datetimeFigureOut">
              <a:rPr lang="en-US" smtClean="0"/>
              <a:t>6/1/2020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281EEF-5CE4-486E-96C1-53F5B433A902}" type="datetimeFigureOut">
              <a:rPr lang="en-US" smtClean="0"/>
              <a:t>6/1/2020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281EEF-5CE4-486E-96C1-53F5B433A902}" type="datetimeFigureOut">
              <a:rPr lang="en-US" smtClean="0"/>
              <a:t>6/1/2020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281EEF-5CE4-486E-96C1-53F5B433A902}" type="datetimeFigureOut">
              <a:rPr lang="en-US" smtClean="0"/>
              <a:t>6/1/2020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81EEF-5CE4-486E-96C1-53F5B433A902}" type="datetimeFigureOut">
              <a:rPr lang="en-US" smtClean="0"/>
              <a:t>6/1/2020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281EEF-5CE4-486E-96C1-53F5B433A902}" type="datetimeFigureOut">
              <a:rPr lang="en-US" smtClean="0"/>
              <a:t>6/1/2020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281EEF-5CE4-486E-96C1-53F5B433A902}" type="datetimeFigureOut">
              <a:rPr lang="en-US" smtClean="0"/>
              <a:t>6/1/2020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281EEF-5CE4-486E-96C1-53F5B433A902}" type="datetimeFigureOut">
              <a:rPr lang="en-US" smtClean="0"/>
              <a:t>6/1/2020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81EEF-5CE4-486E-96C1-53F5B433A902}" type="datetimeFigureOut">
              <a:rPr lang="en-US" smtClean="0"/>
              <a:t>6/1/2020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81EEF-5CE4-486E-96C1-53F5B433A902}" type="datetimeFigureOut">
              <a:rPr lang="en-US" smtClean="0"/>
              <a:t>6/1/2020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81EEF-5CE4-486E-96C1-53F5B433A902}" type="datetimeFigureOut">
              <a:rPr lang="en-US" smtClean="0"/>
              <a:t>6/1/2020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70CF7-7E84-4DC8-A14C-4763EE8DFB7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81EEF-5CE4-486E-96C1-53F5B433A902}" type="datetimeFigureOut">
              <a:rPr lang="en-US" smtClean="0"/>
              <a:t>6/1/2020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70CF7-7E84-4DC8-A14C-4763EE8DFB7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YmRj3s6JL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57628"/>
            <a:ext cx="7772400" cy="2428892"/>
          </a:xfrm>
        </p:spPr>
        <p:txBody>
          <a:bodyPr>
            <a:noAutofit/>
          </a:bodyPr>
          <a:lstStyle/>
          <a:p>
            <a:r>
              <a:rPr lang="en-GB" sz="2400" dirty="0" smtClean="0"/>
              <a:t>Sometimes it can be hard to have hope, especially in difficult or worrying times. However, Christians believe that Jesus teaches about hope as something that can grow, with encouragement and faith. Hope is to be shared. </a:t>
            </a:r>
            <a:endParaRPr lang="en-GB" sz="2400" dirty="0"/>
          </a:p>
        </p:txBody>
      </p:sp>
      <p:sp>
        <p:nvSpPr>
          <p:cNvPr id="3" name="Subtitle 2"/>
          <p:cNvSpPr>
            <a:spLocks noGrp="1"/>
          </p:cNvSpPr>
          <p:nvPr>
            <p:ph type="subTitle" idx="1"/>
          </p:nvPr>
        </p:nvSpPr>
        <p:spPr>
          <a:xfrm>
            <a:off x="1357290" y="571480"/>
            <a:ext cx="6400800" cy="1500198"/>
          </a:xfrm>
        </p:spPr>
        <p:txBody>
          <a:bodyPr/>
          <a:lstStyle/>
          <a:p>
            <a:r>
              <a:rPr lang="en-GB" sz="4000" dirty="0" smtClean="0"/>
              <a:t>Today’s Assembly is all about</a:t>
            </a:r>
          </a:p>
          <a:p>
            <a:r>
              <a:rPr lang="en-GB" sz="4000" dirty="0" smtClean="0">
                <a:solidFill>
                  <a:srgbClr val="FF0000"/>
                </a:solidFill>
              </a:rPr>
              <a:t>HOPE</a:t>
            </a:r>
            <a:endParaRPr lang="en-GB" sz="4000" dirty="0">
              <a:solidFill>
                <a:srgbClr val="FF0000"/>
              </a:solidFill>
            </a:endParaRPr>
          </a:p>
        </p:txBody>
      </p:sp>
      <p:pic>
        <p:nvPicPr>
          <p:cNvPr id="1026" name="Picture 2" descr="Have you heard about HOPE? | New chapter for Hope English Club ..."/>
          <p:cNvPicPr>
            <a:picLocks noChangeAspect="1" noChangeArrowheads="1"/>
          </p:cNvPicPr>
          <p:nvPr/>
        </p:nvPicPr>
        <p:blipFill>
          <a:blip r:embed="rId2"/>
          <a:srcRect/>
          <a:stretch>
            <a:fillRect/>
          </a:stretch>
        </p:blipFill>
        <p:spPr bwMode="auto">
          <a:xfrm>
            <a:off x="1643042" y="1285860"/>
            <a:ext cx="5857916" cy="2928958"/>
          </a:xfrm>
          <a:prstGeom prst="rect">
            <a:avLst/>
          </a:prstGeom>
          <a:noFill/>
        </p:spPr>
      </p:pic>
      <p:sp>
        <p:nvSpPr>
          <p:cNvPr id="6" name="TextBox 5"/>
          <p:cNvSpPr txBox="1"/>
          <p:nvPr/>
        </p:nvSpPr>
        <p:spPr>
          <a:xfrm>
            <a:off x="642910" y="357166"/>
            <a:ext cx="2249975" cy="369332"/>
          </a:xfrm>
          <a:prstGeom prst="rect">
            <a:avLst/>
          </a:prstGeom>
          <a:noFill/>
        </p:spPr>
        <p:txBody>
          <a:bodyPr wrap="none" rtlCol="0">
            <a:spAutoFit/>
          </a:bodyPr>
          <a:lstStyle/>
          <a:p>
            <a:r>
              <a:rPr lang="en-GB" dirty="0" smtClean="0"/>
              <a:t>Tuesday 9</a:t>
            </a:r>
            <a:r>
              <a:rPr lang="en-GB" baseline="30000" dirty="0" smtClean="0"/>
              <a:t>th</a:t>
            </a:r>
            <a:r>
              <a:rPr lang="en-GB" dirty="0" smtClean="0"/>
              <a:t> June 2020</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1816"/>
          </a:xfrm>
        </p:spPr>
        <p:txBody>
          <a:bodyPr>
            <a:normAutofit fontScale="90000"/>
          </a:bodyPr>
          <a:lstStyle/>
          <a:p>
            <a:r>
              <a:rPr lang="en-GB" dirty="0" smtClean="0"/>
              <a:t>EVERYONE CAN BE A HOPE CARRIER</a:t>
            </a:r>
            <a:br>
              <a:rPr lang="en-GB" dirty="0" smtClean="0"/>
            </a:br>
            <a:r>
              <a:rPr lang="en-GB" dirty="0"/>
              <a:t/>
            </a:r>
            <a:br>
              <a:rPr lang="en-GB" dirty="0"/>
            </a:br>
            <a:r>
              <a:rPr lang="en-GB" dirty="0" smtClean="0"/>
              <a:t> </a:t>
            </a:r>
            <a:br>
              <a:rPr lang="en-GB" dirty="0" smtClean="0"/>
            </a:br>
            <a:r>
              <a:rPr lang="en-GB" dirty="0"/>
              <a:t/>
            </a:r>
            <a:br>
              <a:rPr lang="en-GB" dirty="0"/>
            </a:br>
            <a:r>
              <a:rPr lang="en-GB" dirty="0" smtClean="0"/>
              <a:t/>
            </a:r>
            <a:br>
              <a:rPr lang="en-GB" dirty="0" smtClean="0"/>
            </a:br>
            <a:r>
              <a:rPr lang="en-GB" dirty="0"/>
              <a:t/>
            </a:r>
            <a:br>
              <a:rPr lang="en-GB" dirty="0"/>
            </a:br>
            <a:r>
              <a:rPr lang="en-GB" dirty="0" smtClean="0"/>
              <a:t>‘Hope is a baton, something to be held onto but also passed on. Hope comes to us… to flow through us.’ </a:t>
            </a:r>
            <a:endParaRPr lang="en-GB" dirty="0"/>
          </a:p>
        </p:txBody>
      </p:sp>
      <p:sp>
        <p:nvSpPr>
          <p:cNvPr id="3" name="Content Placeholder 2"/>
          <p:cNvSpPr>
            <a:spLocks noGrp="1"/>
          </p:cNvSpPr>
          <p:nvPr>
            <p:ph idx="1"/>
          </p:nvPr>
        </p:nvSpPr>
        <p:spPr>
          <a:xfrm flipV="1">
            <a:off x="457200" y="6126163"/>
            <a:ext cx="8229600" cy="88919"/>
          </a:xfrm>
        </p:spPr>
        <p:txBody>
          <a:bodyPr>
            <a:normAutofit fontScale="25000" lnSpcReduction="20000"/>
          </a:bodyPr>
          <a:lstStyle/>
          <a:p>
            <a:endParaRPr lang="en-GB" dirty="0"/>
          </a:p>
        </p:txBody>
      </p:sp>
      <p:pic>
        <p:nvPicPr>
          <p:cNvPr id="4098" name="Picture 2" descr="Passing The Baton: What To Do When You Leave Your Job? - Stories ..."/>
          <p:cNvPicPr>
            <a:picLocks noChangeAspect="1" noChangeArrowheads="1"/>
          </p:cNvPicPr>
          <p:nvPr/>
        </p:nvPicPr>
        <p:blipFill>
          <a:blip r:embed="rId2" cstate="print"/>
          <a:srcRect/>
          <a:stretch>
            <a:fillRect/>
          </a:stretch>
        </p:blipFill>
        <p:spPr bwMode="auto">
          <a:xfrm>
            <a:off x="-24217513" y="-17430895"/>
            <a:ext cx="6357982" cy="4238655"/>
          </a:xfrm>
          <a:prstGeom prst="rect">
            <a:avLst/>
          </a:prstGeom>
          <a:noFill/>
        </p:spPr>
      </p:pic>
      <p:pic>
        <p:nvPicPr>
          <p:cNvPr id="4100" name="Picture 4" descr="Cash Out and Pass the Baton to the Next Generation: Understanding ..."/>
          <p:cNvPicPr>
            <a:picLocks noChangeAspect="1" noChangeArrowheads="1"/>
          </p:cNvPicPr>
          <p:nvPr/>
        </p:nvPicPr>
        <p:blipFill>
          <a:blip r:embed="rId3" cstate="print"/>
          <a:srcRect/>
          <a:stretch>
            <a:fillRect/>
          </a:stretch>
        </p:blipFill>
        <p:spPr bwMode="auto">
          <a:xfrm>
            <a:off x="2500298" y="1142984"/>
            <a:ext cx="4286280" cy="28752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57167"/>
            <a:ext cx="8229600" cy="1928826"/>
          </a:xfrm>
        </p:spPr>
        <p:txBody>
          <a:bodyPr/>
          <a:lstStyle/>
          <a:p>
            <a:pPr algn="ctr">
              <a:buNone/>
            </a:pPr>
            <a:r>
              <a:rPr lang="en-GB" b="1" u="sng" dirty="0" smtClean="0">
                <a:solidFill>
                  <a:schemeClr val="accent3">
                    <a:lumMod val="75000"/>
                  </a:schemeClr>
                </a:solidFill>
              </a:rPr>
              <a:t>The Parable of the Mustard Seed </a:t>
            </a:r>
          </a:p>
          <a:p>
            <a:pPr algn="ctr">
              <a:buNone/>
            </a:pPr>
            <a:r>
              <a:rPr lang="en-GB" dirty="0" smtClean="0"/>
              <a:t>(Matthew 13:31-32)</a:t>
            </a:r>
          </a:p>
          <a:p>
            <a:pPr algn="ctr">
              <a:buNone/>
            </a:pPr>
            <a:r>
              <a:rPr lang="en-GB" dirty="0" smtClean="0"/>
              <a:t> ‘The smallest of seeds… becomes a tree.’ </a:t>
            </a:r>
            <a:endParaRPr lang="en-GB" dirty="0"/>
          </a:p>
        </p:txBody>
      </p:sp>
      <p:pic>
        <p:nvPicPr>
          <p:cNvPr id="15362" name="Picture 2"/>
          <p:cNvPicPr>
            <a:picLocks noChangeAspect="1" noChangeArrowheads="1"/>
          </p:cNvPicPr>
          <p:nvPr/>
        </p:nvPicPr>
        <p:blipFill>
          <a:blip r:embed="rId2"/>
          <a:srcRect/>
          <a:stretch>
            <a:fillRect/>
          </a:stretch>
        </p:blipFill>
        <p:spPr bwMode="auto">
          <a:xfrm>
            <a:off x="1928794" y="2643182"/>
            <a:ext cx="5572164" cy="3789071"/>
          </a:xfrm>
          <a:prstGeom prst="rect">
            <a:avLst/>
          </a:prstGeom>
          <a:noFill/>
          <a:ln w="9525">
            <a:noFill/>
            <a:miter lim="800000"/>
            <a:headEnd/>
            <a:tailEnd/>
          </a:ln>
          <a:effectLst/>
        </p:spPr>
      </p:pic>
      <p:sp>
        <p:nvSpPr>
          <p:cNvPr id="5" name="Rectangle 4"/>
          <p:cNvSpPr/>
          <p:nvPr/>
        </p:nvSpPr>
        <p:spPr>
          <a:xfrm>
            <a:off x="1214414" y="2071678"/>
            <a:ext cx="7500990" cy="523220"/>
          </a:xfrm>
          <a:prstGeom prst="rect">
            <a:avLst/>
          </a:prstGeom>
        </p:spPr>
        <p:txBody>
          <a:bodyPr wrap="square">
            <a:spAutoFit/>
          </a:bodyPr>
          <a:lstStyle/>
          <a:p>
            <a:r>
              <a:rPr lang="en-GB" sz="2800" dirty="0" smtClean="0">
                <a:hlinkClick r:id="rId3"/>
              </a:rPr>
              <a:t>https://www.youtube.com/watch?v=sYmRj3s6JLE</a:t>
            </a:r>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29718" cy="1143000"/>
          </a:xfrm>
        </p:spPr>
        <p:txBody>
          <a:bodyPr>
            <a:noAutofit/>
          </a:bodyPr>
          <a:lstStyle/>
          <a:p>
            <a:r>
              <a:rPr lang="en-GB" sz="2800" dirty="0" smtClean="0"/>
              <a:t>What does this picture make you think of? </a:t>
            </a:r>
            <a:br>
              <a:rPr lang="en-GB" sz="2800" dirty="0" smtClean="0"/>
            </a:br>
            <a:r>
              <a:rPr lang="en-GB" sz="2800" dirty="0" smtClean="0"/>
              <a:t>How might it be possible for this plant to be growing here? </a:t>
            </a:r>
            <a:br>
              <a:rPr lang="en-GB" sz="2800" dirty="0" smtClean="0"/>
            </a:br>
            <a:r>
              <a:rPr lang="en-GB" sz="2800" dirty="0" smtClean="0"/>
              <a:t>What makes hope grow in difficult situations? </a:t>
            </a:r>
            <a:endParaRPr lang="en-GB" sz="2800" dirty="0"/>
          </a:p>
        </p:txBody>
      </p:sp>
      <p:pic>
        <p:nvPicPr>
          <p:cNvPr id="16386" name="Picture 2"/>
          <p:cNvPicPr>
            <a:picLocks noGrp="1" noChangeAspect="1" noChangeArrowheads="1"/>
          </p:cNvPicPr>
          <p:nvPr>
            <p:ph idx="1"/>
          </p:nvPr>
        </p:nvPicPr>
        <p:blipFill>
          <a:blip r:embed="rId2"/>
          <a:srcRect/>
          <a:stretch>
            <a:fillRect/>
          </a:stretch>
        </p:blipFill>
        <p:spPr bwMode="auto">
          <a:xfrm>
            <a:off x="785785" y="1857364"/>
            <a:ext cx="7514341"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t>For KS1</a:t>
            </a:r>
            <a:endParaRPr lang="en-GB" sz="2000" dirty="0"/>
          </a:p>
        </p:txBody>
      </p:sp>
      <p:pic>
        <p:nvPicPr>
          <p:cNvPr id="18434" name="Picture 2"/>
          <p:cNvPicPr>
            <a:picLocks noGrp="1" noChangeAspect="1" noChangeArrowheads="1"/>
          </p:cNvPicPr>
          <p:nvPr>
            <p:ph idx="1"/>
          </p:nvPr>
        </p:nvPicPr>
        <p:blipFill>
          <a:blip r:embed="rId2"/>
          <a:srcRect/>
          <a:stretch>
            <a:fillRect/>
          </a:stretch>
        </p:blipFill>
        <p:spPr bwMode="auto">
          <a:xfrm>
            <a:off x="6572264" y="285728"/>
            <a:ext cx="2200275" cy="4071966"/>
          </a:xfrm>
          <a:prstGeom prst="rect">
            <a:avLst/>
          </a:prstGeom>
          <a:noFill/>
          <a:ln w="9525">
            <a:noFill/>
            <a:miter lim="800000"/>
            <a:headEnd/>
            <a:tailEnd/>
          </a:ln>
          <a:effectLst/>
        </p:spPr>
      </p:pic>
      <p:sp>
        <p:nvSpPr>
          <p:cNvPr id="5" name="Rectangle 4"/>
          <p:cNvSpPr/>
          <p:nvPr/>
        </p:nvSpPr>
        <p:spPr>
          <a:xfrm>
            <a:off x="500034" y="1357298"/>
            <a:ext cx="6357966" cy="5262979"/>
          </a:xfrm>
          <a:prstGeom prst="rect">
            <a:avLst/>
          </a:prstGeom>
        </p:spPr>
        <p:txBody>
          <a:bodyPr wrap="square">
            <a:spAutoFit/>
          </a:bodyPr>
          <a:lstStyle/>
          <a:p>
            <a:r>
              <a:rPr lang="en-GB" sz="2400" dirty="0"/>
              <a:t>A</a:t>
            </a:r>
            <a:r>
              <a:rPr lang="en-GB" sz="2400" dirty="0" smtClean="0"/>
              <a:t>ct out making yourself into a tiny seed – as small as you can possibly squish yourself. Now stretch up as tall as you can, like the tallest tree you have ever seen. </a:t>
            </a:r>
          </a:p>
          <a:p>
            <a:endParaRPr lang="en-GB" sz="2400" dirty="0"/>
          </a:p>
          <a:p>
            <a:r>
              <a:rPr lang="en-GB" sz="2400" dirty="0" smtClean="0"/>
              <a:t>This is what hope is like. It starts really small. We only need a tiny bit to get going. Seeds are hope carriers. </a:t>
            </a:r>
          </a:p>
          <a:p>
            <a:endParaRPr lang="en-GB" sz="2400" dirty="0"/>
          </a:p>
          <a:p>
            <a:r>
              <a:rPr lang="en-GB" sz="2400" dirty="0" smtClean="0"/>
              <a:t>If we keep hold of our hope it starts to grow… little by little… until before we know it, it’s grown into something huge – like an enormous tree!</a:t>
            </a:r>
          </a:p>
          <a:p>
            <a:endParaRPr lang="en-GB" sz="2400" dirty="0"/>
          </a:p>
          <a:p>
            <a:r>
              <a:rPr lang="en-GB" sz="2400" dirty="0" smtClean="0"/>
              <a:t> I wonder, what are you hoping for right now? </a:t>
            </a:r>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t>For KS2</a:t>
            </a:r>
            <a:endParaRPr lang="en-GB" sz="2000" dirty="0"/>
          </a:p>
        </p:txBody>
      </p:sp>
      <p:pic>
        <p:nvPicPr>
          <p:cNvPr id="19458" name="Picture 2"/>
          <p:cNvPicPr>
            <a:picLocks noGrp="1" noChangeAspect="1" noChangeArrowheads="1"/>
          </p:cNvPicPr>
          <p:nvPr>
            <p:ph idx="1"/>
          </p:nvPr>
        </p:nvPicPr>
        <p:blipFill>
          <a:blip r:embed="rId2"/>
          <a:srcRect/>
          <a:stretch>
            <a:fillRect/>
          </a:stretch>
        </p:blipFill>
        <p:spPr bwMode="auto">
          <a:xfrm>
            <a:off x="428596" y="1714488"/>
            <a:ext cx="2357454" cy="3340607"/>
          </a:xfrm>
          <a:prstGeom prst="rect">
            <a:avLst/>
          </a:prstGeom>
          <a:noFill/>
          <a:ln w="9525">
            <a:noFill/>
            <a:miter lim="800000"/>
            <a:headEnd/>
            <a:tailEnd/>
          </a:ln>
          <a:effectLst/>
        </p:spPr>
      </p:pic>
      <p:sp>
        <p:nvSpPr>
          <p:cNvPr id="5" name="Rectangle 4"/>
          <p:cNvSpPr/>
          <p:nvPr/>
        </p:nvSpPr>
        <p:spPr>
          <a:xfrm>
            <a:off x="2857488" y="428604"/>
            <a:ext cx="5857916" cy="5262979"/>
          </a:xfrm>
          <a:prstGeom prst="rect">
            <a:avLst/>
          </a:prstGeom>
        </p:spPr>
        <p:txBody>
          <a:bodyPr wrap="square">
            <a:spAutoFit/>
          </a:bodyPr>
          <a:lstStyle/>
          <a:p>
            <a:r>
              <a:rPr lang="en-GB" sz="2800" dirty="0" smtClean="0"/>
              <a:t>What do you think is happening in this picture? Who do you think this man is? </a:t>
            </a:r>
          </a:p>
          <a:p>
            <a:endParaRPr lang="en-GB" sz="2800" dirty="0"/>
          </a:p>
          <a:p>
            <a:r>
              <a:rPr lang="en-GB" sz="2800" dirty="0" smtClean="0"/>
              <a:t>Watch this news item to find out more: </a:t>
            </a:r>
            <a:r>
              <a:rPr lang="en-GB" sz="2800" dirty="0" smtClean="0">
                <a:solidFill>
                  <a:srgbClr val="0070C0"/>
                </a:solidFill>
              </a:rPr>
              <a:t>https://www.bbc.co.uk/news/av/uk-england-leeds52213388/coronavirus-grimsby-teacher-delivering-dozens-oflunches-a-day </a:t>
            </a:r>
          </a:p>
          <a:p>
            <a:endParaRPr lang="en-GB" sz="2800" dirty="0">
              <a:solidFill>
                <a:srgbClr val="0070C0"/>
              </a:solidFill>
            </a:endParaRPr>
          </a:p>
          <a:p>
            <a:r>
              <a:rPr lang="en-GB" sz="2800" dirty="0" smtClean="0"/>
              <a:t>How is he being a hope carrier? </a:t>
            </a:r>
          </a:p>
          <a:p>
            <a:endParaRPr lang="en-GB" sz="2800" dirty="0"/>
          </a:p>
          <a:p>
            <a:r>
              <a:rPr lang="en-GB" sz="2800" dirty="0" smtClean="0"/>
              <a:t>How could you be a hope carrier? </a:t>
            </a: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714620"/>
            <a:ext cx="8229600" cy="3643337"/>
          </a:xfrm>
        </p:spPr>
        <p:txBody>
          <a:bodyPr>
            <a:normAutofit fontScale="92500" lnSpcReduction="10000"/>
          </a:bodyPr>
          <a:lstStyle/>
          <a:p>
            <a:pPr>
              <a:buNone/>
            </a:pPr>
            <a:r>
              <a:rPr lang="en-GB" dirty="0" smtClean="0"/>
              <a:t>Dear God, we thank you for giving us hope when</a:t>
            </a:r>
          </a:p>
          <a:p>
            <a:pPr>
              <a:buNone/>
            </a:pPr>
            <a:r>
              <a:rPr lang="en-GB" dirty="0" smtClean="0"/>
              <a:t>we feel worried, when we are having a hard</a:t>
            </a:r>
          </a:p>
          <a:p>
            <a:pPr>
              <a:buNone/>
            </a:pPr>
            <a:r>
              <a:rPr lang="en-GB" dirty="0" smtClean="0"/>
              <a:t>time, when we don’t know what’s ahead of us </a:t>
            </a:r>
          </a:p>
          <a:p>
            <a:pPr>
              <a:buNone/>
            </a:pPr>
            <a:r>
              <a:rPr lang="en-GB" dirty="0" smtClean="0"/>
              <a:t>and when we are sad. Thank you that even the </a:t>
            </a:r>
          </a:p>
          <a:p>
            <a:pPr>
              <a:buNone/>
            </a:pPr>
            <a:r>
              <a:rPr lang="en-GB" dirty="0" smtClean="0"/>
              <a:t>smallest seed of hope can grow into a big, tall </a:t>
            </a:r>
          </a:p>
          <a:p>
            <a:pPr>
              <a:buNone/>
            </a:pPr>
            <a:r>
              <a:rPr lang="en-GB" dirty="0" smtClean="0"/>
              <a:t>tree. Please help us when we find it hard to be </a:t>
            </a:r>
          </a:p>
          <a:p>
            <a:pPr>
              <a:buNone/>
            </a:pPr>
            <a:r>
              <a:rPr lang="en-GB" dirty="0" smtClean="0"/>
              <a:t>hopeful, so we can offer hope to others. Amen </a:t>
            </a:r>
            <a:endParaRPr lang="en-GB" dirty="0"/>
          </a:p>
        </p:txBody>
      </p:sp>
      <p:sp>
        <p:nvSpPr>
          <p:cNvPr id="17410" name="AutoShape 2" descr="Prayer - CEF of Dal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10 Powerful Prayers to Pray Over Your Children (For All 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13" name="Picture 5"/>
          <p:cNvPicPr>
            <a:picLocks noChangeAspect="1" noChangeArrowheads="1"/>
          </p:cNvPicPr>
          <p:nvPr/>
        </p:nvPicPr>
        <p:blipFill>
          <a:blip r:embed="rId2"/>
          <a:srcRect/>
          <a:stretch>
            <a:fillRect/>
          </a:stretch>
        </p:blipFill>
        <p:spPr bwMode="auto">
          <a:xfrm>
            <a:off x="1714480" y="285728"/>
            <a:ext cx="5334000"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325</Words>
  <Application>Microsoft Office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Sometimes it can be hard to have hope, especially in difficult or worrying times. However, Christians believe that Jesus teaches about hope as something that can grow, with encouragement and faith. Hope is to be shared. </vt:lpstr>
      <vt:lpstr>EVERYONE CAN BE A HOPE CARRIER       ‘Hope is a baton, something to be held onto but also passed on. Hope comes to us… to flow through us.’ </vt:lpstr>
      <vt:lpstr>Slide 3</vt:lpstr>
      <vt:lpstr>What does this picture make you think of?  How might it be possible for this plant to be growing here?  What makes hope grow in difficult situations? </vt:lpstr>
      <vt:lpstr>For KS1</vt:lpstr>
      <vt:lpstr>For KS2</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Sometimes it can be hard to have hope, especially in difficult or worrying times. However, Christians believe that Jesus teaches about hope as something that can grow, with encouragement and faith. Hope is to be shared. </dc:title>
  <dc:creator>admin</dc:creator>
  <cp:lastModifiedBy>admin</cp:lastModifiedBy>
  <cp:revision>14</cp:revision>
  <dcterms:created xsi:type="dcterms:W3CDTF">2020-06-01T15:53:51Z</dcterms:created>
  <dcterms:modified xsi:type="dcterms:W3CDTF">2020-06-01T16:48:01Z</dcterms:modified>
</cp:coreProperties>
</file>